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520" r:id="rId7"/>
    <p:sldId id="507" r:id="rId8"/>
    <p:sldId id="262" r:id="rId9"/>
    <p:sldId id="260" r:id="rId10"/>
    <p:sldId id="514" r:id="rId11"/>
    <p:sldId id="510" r:id="rId12"/>
    <p:sldId id="515" r:id="rId13"/>
    <p:sldId id="511" r:id="rId14"/>
    <p:sldId id="518" r:id="rId15"/>
    <p:sldId id="512" r:id="rId16"/>
    <p:sldId id="517" r:id="rId17"/>
    <p:sldId id="519" r:id="rId18"/>
    <p:sldId id="513" r:id="rId19"/>
    <p:sldId id="521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564207-E481-615B-40B9-A0F0D84D94AC}" name="Brenda Hervieu" initials="BH" userId="S::bhervieu@laboprotecsom.onmicrosoft.com::6a9e5e53-4f23-416b-8cad-ab3e059a64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E3137-1CB1-470B-815C-44BF823E3AC6}" type="datetimeFigureOut">
              <a:rPr lang="fr-FR" smtClean="0"/>
              <a:t>29/08/2025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A1042-4ACA-43AC-979A-4CD8DDC25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97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1042-4ACA-43AC-979A-4CD8DDC25D9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632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1042-4ACA-43AC-979A-4CD8DDC25D9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82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88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43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3C1FF8BC-55E7-4237-958A-F0B35B69C1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15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9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AEC096B9-DB44-4EC6-AB18-891E5DCEA0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103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8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5.png"/><Relationship Id="rId7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14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5.emf"/><Relationship Id="rId7" Type="http://schemas.openxmlformats.org/officeDocument/2006/relationships/image" Target="../media/image33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27.emf"/><Relationship Id="rId10" Type="http://schemas.openxmlformats.org/officeDocument/2006/relationships/image" Target="../media/image30.emf"/><Relationship Id="rId4" Type="http://schemas.openxmlformats.org/officeDocument/2006/relationships/image" Target="../media/image26.emf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7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69D72-3028-46FB-81AE-22B78D98927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73996" y="1980921"/>
            <a:ext cx="10954327" cy="177233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Effect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of valve holding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chamber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on the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dynamics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of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aerosol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: Time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resolved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velocimetry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study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.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24E1987-B178-48E5-AA94-E3137A92A1D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01252" y="3990913"/>
            <a:ext cx="8389495" cy="101898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Brenda Hervieu</a:t>
            </a:r>
            <a:r>
              <a:rPr lang="fr-FR" baseline="300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1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, Anthony Besq</a:t>
            </a:r>
            <a:r>
              <a:rPr lang="fr-FR" baseline="300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2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, Jean-Regis Angilella</a:t>
            </a:r>
            <a:r>
              <a:rPr lang="fr-FR" baseline="300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2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&amp; Thierry Porée</a:t>
            </a:r>
            <a:r>
              <a:rPr lang="fr-FR" baseline="30000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1 </a:t>
            </a:r>
          </a:p>
          <a:p>
            <a:pPr marL="0" indent="0" algn="ctr">
              <a:buNone/>
            </a:pPr>
            <a:endParaRPr lang="fr-FR" baseline="30000" dirty="0">
              <a:solidFill>
                <a:schemeClr val="accent1">
                  <a:lumMod val="75000"/>
                </a:schemeClr>
              </a:solidFill>
              <a:latin typeface="Comfortaa" panose="00000500000000000000" pitchFamily="2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1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OptimHal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Protec’Som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, Valognes 50700, France 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Comfortaa" panose="00000500000000000000" pitchFamily="2" charset="0"/>
              </a:rPr>
              <a:t>2 Normandie Université, UNICAEN, UNIROUEN, ABTE, Caen, 14000, France </a:t>
            </a:r>
          </a:p>
        </p:txBody>
      </p:sp>
      <p:pic>
        <p:nvPicPr>
          <p:cNvPr id="6" name="Image 5" descr="Une image contenant texte, Polic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59703C8E-31A8-775F-F4CF-40AC0C05A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230" y="5247553"/>
            <a:ext cx="2228534" cy="1256146"/>
          </a:xfrm>
          <a:prstGeom prst="rect">
            <a:avLst/>
          </a:prstGeom>
        </p:spPr>
      </p:pic>
      <p:pic>
        <p:nvPicPr>
          <p:cNvPr id="10" name="Image 9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29CF6732-2925-D018-8B09-B6E5FA9E3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7" y="5105011"/>
            <a:ext cx="2228534" cy="1541229"/>
          </a:xfrm>
          <a:prstGeom prst="rect">
            <a:avLst/>
          </a:prstGeom>
        </p:spPr>
      </p:pic>
      <p:pic>
        <p:nvPicPr>
          <p:cNvPr id="12" name="Image 11" descr="Une image contenant texte, Police, capture d’écran, Marque&#10;&#10;Le contenu généré par l’IA peut être incorrect.">
            <a:extLst>
              <a:ext uri="{FF2B5EF4-FFF2-40B4-BE49-F238E27FC236}">
                <a16:creationId xmlns:a16="http://schemas.microsoft.com/office/drawing/2014/main" id="{5136F682-24C5-F8D0-0977-395701363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596" y="5166891"/>
            <a:ext cx="1691129" cy="159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0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D24E1987-B178-48E5-AA94-E3137A92A1D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1747" y="2051098"/>
            <a:ext cx="11305453" cy="500243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2400" dirty="0" err="1"/>
              <a:t>pMDI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used</a:t>
            </a:r>
            <a:r>
              <a:rPr lang="fr-FR" sz="2400" dirty="0"/>
              <a:t> in the </a:t>
            </a:r>
            <a:r>
              <a:rPr lang="fr-FR" sz="2400" dirty="0" err="1"/>
              <a:t>treatment</a:t>
            </a:r>
            <a:r>
              <a:rPr lang="fr-FR" sz="2400" dirty="0"/>
              <a:t> of </a:t>
            </a:r>
            <a:r>
              <a:rPr lang="fr-FR" sz="2400" dirty="0" err="1"/>
              <a:t>many</a:t>
            </a:r>
            <a:r>
              <a:rPr lang="fr-FR" sz="2400" dirty="0"/>
              <a:t> </a:t>
            </a:r>
            <a:r>
              <a:rPr lang="fr-FR" sz="2400" dirty="0" err="1"/>
              <a:t>respiratory</a:t>
            </a:r>
            <a:r>
              <a:rPr lang="fr-FR" sz="2400" dirty="0"/>
              <a:t> </a:t>
            </a:r>
            <a:r>
              <a:rPr lang="fr-FR" sz="2400" dirty="0" err="1"/>
              <a:t>diseases</a:t>
            </a:r>
            <a:r>
              <a:rPr lang="fr-FR" sz="2400" dirty="0"/>
              <a:t>:</a:t>
            </a:r>
          </a:p>
          <a:p>
            <a:pPr lvl="1"/>
            <a:r>
              <a:rPr lang="fr-FR" sz="2000" dirty="0"/>
              <a:t>Hand-</a:t>
            </a:r>
            <a:r>
              <a:rPr lang="fr-FR" sz="2000" dirty="0" err="1"/>
              <a:t>lung</a:t>
            </a:r>
            <a:r>
              <a:rPr lang="fr-FR" sz="2000" dirty="0"/>
              <a:t> coordination, </a:t>
            </a:r>
          </a:p>
          <a:p>
            <a:pPr lvl="1"/>
            <a:r>
              <a:rPr lang="fr-FR" sz="2000" dirty="0"/>
              <a:t>High-speed </a:t>
            </a:r>
            <a:r>
              <a:rPr lang="fr-FR" sz="2000" dirty="0" err="1"/>
              <a:t>velocities</a:t>
            </a:r>
            <a:r>
              <a:rPr lang="fr-FR" sz="2000" dirty="0"/>
              <a:t>,</a:t>
            </a:r>
          </a:p>
          <a:p>
            <a:pPr lvl="1"/>
            <a:r>
              <a:rPr lang="fr-FR" sz="2000" dirty="0" err="1"/>
              <a:t>Oropharyngeal</a:t>
            </a:r>
            <a:r>
              <a:rPr lang="fr-FR" sz="2000" dirty="0"/>
              <a:t> impaction. </a:t>
            </a:r>
          </a:p>
          <a:p>
            <a:pPr marL="0" indent="0" algn="l">
              <a:buNone/>
            </a:pPr>
            <a:endParaRPr lang="fr-FR" sz="2400" dirty="0"/>
          </a:p>
          <a:p>
            <a:pPr marL="0" indent="0" algn="l">
              <a:buNone/>
            </a:pPr>
            <a:r>
              <a:rPr lang="fr-FR" sz="2400" dirty="0"/>
              <a:t>VHC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commonly</a:t>
            </a:r>
            <a:r>
              <a:rPr lang="fr-FR" sz="2400" dirty="0"/>
              <a:t> </a:t>
            </a:r>
            <a:r>
              <a:rPr lang="fr-FR" sz="2400" dirty="0" err="1"/>
              <a:t>used</a:t>
            </a:r>
            <a:r>
              <a:rPr lang="fr-FR" sz="2400" dirty="0"/>
              <a:t> to </a:t>
            </a:r>
            <a:r>
              <a:rPr lang="fr-FR" sz="2400" dirty="0" err="1"/>
              <a:t>improve</a:t>
            </a:r>
            <a:r>
              <a:rPr lang="fr-FR" sz="2400" dirty="0"/>
              <a:t> the </a:t>
            </a:r>
            <a:r>
              <a:rPr lang="fr-FR" sz="2400" dirty="0" err="1"/>
              <a:t>efficiency</a:t>
            </a:r>
            <a:r>
              <a:rPr lang="fr-FR" sz="2400" dirty="0"/>
              <a:t> of </a:t>
            </a:r>
            <a:r>
              <a:rPr lang="fr-FR" sz="2400" dirty="0" err="1"/>
              <a:t>drug</a:t>
            </a:r>
            <a:r>
              <a:rPr lang="fr-FR" sz="2400" dirty="0"/>
              <a:t> </a:t>
            </a:r>
            <a:r>
              <a:rPr lang="fr-FR" sz="2400" dirty="0" err="1"/>
              <a:t>delivery</a:t>
            </a:r>
            <a:r>
              <a:rPr lang="fr-FR" sz="2400" dirty="0"/>
              <a:t> by </a:t>
            </a:r>
            <a:r>
              <a:rPr lang="fr-FR" sz="2400" dirty="0" err="1"/>
              <a:t>reducing</a:t>
            </a:r>
            <a:r>
              <a:rPr lang="fr-FR" sz="2400" dirty="0"/>
              <a:t> the </a:t>
            </a:r>
            <a:r>
              <a:rPr lang="fr-FR" sz="2400" dirty="0" err="1"/>
              <a:t>need</a:t>
            </a:r>
            <a:r>
              <a:rPr lang="fr-FR" sz="2400" dirty="0"/>
              <a:t> for good hand-</a:t>
            </a:r>
            <a:r>
              <a:rPr lang="fr-FR" sz="2400" dirty="0" err="1"/>
              <a:t>lung</a:t>
            </a:r>
            <a:r>
              <a:rPr lang="fr-FR" sz="2400" dirty="0"/>
              <a:t> coordination and </a:t>
            </a:r>
            <a:r>
              <a:rPr lang="fr-FR" sz="2400" dirty="0" err="1"/>
              <a:t>limiting</a:t>
            </a:r>
            <a:r>
              <a:rPr lang="fr-FR" sz="2400" dirty="0"/>
              <a:t> the </a:t>
            </a:r>
            <a:r>
              <a:rPr lang="fr-FR" sz="2400" dirty="0" err="1"/>
              <a:t>oropharyngeal</a:t>
            </a:r>
            <a:r>
              <a:rPr lang="fr-FR" sz="2400" dirty="0"/>
              <a:t> impact:</a:t>
            </a:r>
          </a:p>
          <a:p>
            <a:pPr lvl="1"/>
            <a:r>
              <a:rPr lang="fr-FR" sz="2000" dirty="0" err="1"/>
              <a:t>Decrease</a:t>
            </a:r>
            <a:r>
              <a:rPr lang="fr-FR" sz="2000" dirty="0"/>
              <a:t> </a:t>
            </a:r>
            <a:r>
              <a:rPr lang="fr-FR" sz="2000" dirty="0" err="1"/>
              <a:t>velocity</a:t>
            </a:r>
            <a:r>
              <a:rPr lang="fr-FR" sz="2000" dirty="0"/>
              <a:t>, </a:t>
            </a:r>
          </a:p>
          <a:p>
            <a:pPr lvl="1"/>
            <a:r>
              <a:rPr lang="fr-FR" sz="2000" dirty="0" err="1"/>
              <a:t>Retain</a:t>
            </a:r>
            <a:r>
              <a:rPr lang="fr-FR" sz="2000" dirty="0"/>
              <a:t> </a:t>
            </a:r>
            <a:r>
              <a:rPr lang="fr-FR" sz="2000" dirty="0" err="1"/>
              <a:t>drug</a:t>
            </a:r>
            <a:r>
              <a:rPr lang="fr-FR" sz="2000" dirty="0"/>
              <a:t> </a:t>
            </a:r>
            <a:r>
              <a:rPr lang="fr-FR" sz="2000" dirty="0" err="1"/>
              <a:t>particles</a:t>
            </a:r>
            <a:r>
              <a:rPr lang="fr-FR" sz="2000" dirty="0"/>
              <a:t>.</a:t>
            </a:r>
            <a:endParaRPr lang="fr-FR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8" name="Image 7" descr="Une image contenant plastique, bouteille, jouet&#10;&#10;Le contenu généré par l’IA peut être incorrect.">
            <a:extLst>
              <a:ext uri="{FF2B5EF4-FFF2-40B4-BE49-F238E27FC236}">
                <a16:creationId xmlns:a16="http://schemas.microsoft.com/office/drawing/2014/main" id="{85FA9E4B-E378-2F3B-8D2D-2E6E7E497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3" t="26915" r="25755" b="24587"/>
          <a:stretch>
            <a:fillRect/>
          </a:stretch>
        </p:blipFill>
        <p:spPr>
          <a:xfrm>
            <a:off x="9546824" y="1477373"/>
            <a:ext cx="2340376" cy="13049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F97E332-F4B8-A159-7834-F45617E2058D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E51706-E369-ED59-8D99-8F5FE45D91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48" b="-15126"/>
          <a:stretch>
            <a:fillRect/>
          </a:stretch>
        </p:blipFill>
        <p:spPr>
          <a:xfrm>
            <a:off x="581747" y="858059"/>
            <a:ext cx="2340376" cy="60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6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2AA66F02-5FB6-A973-292E-1F2803937BD7}"/>
              </a:ext>
            </a:extLst>
          </p:cNvPr>
          <p:cNvSpPr txBox="1">
            <a:spLocks/>
          </p:cNvSpPr>
          <p:nvPr/>
        </p:nvSpPr>
        <p:spPr>
          <a:xfrm>
            <a:off x="655638" y="1570611"/>
            <a:ext cx="11342398" cy="4274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Success of inhalation therapy depends on several factors, including the patient, and the size and velocity of drug particles.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The aim of this study focuses on the dynamics of aerosols emitted in a VHC according to the inspiratory flow rate, using as a reference the free jet which is the jet emitted without an inhalation chamber.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The dynamics were studied using time-resolved particle image velocimetry (PIV) for two different formulations: </a:t>
            </a:r>
          </a:p>
          <a:p>
            <a:pPr lvl="1"/>
            <a:r>
              <a:rPr lang="en-US" sz="2000" dirty="0"/>
              <a:t>a solution of beclomethasone dipropionate (BDP), </a:t>
            </a:r>
          </a:p>
          <a:p>
            <a:pPr lvl="1"/>
            <a:r>
              <a:rPr lang="en-US" sz="2000" dirty="0"/>
              <a:t>a suspension of fluticasone propionate (FP).</a:t>
            </a:r>
            <a:endParaRPr lang="fr-FR" sz="2000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8122882-0483-E21E-0DF0-56DD7C6D4417}"/>
              </a:ext>
            </a:extLst>
          </p:cNvPr>
          <p:cNvGrpSpPr/>
          <p:nvPr/>
        </p:nvGrpSpPr>
        <p:grpSpPr>
          <a:xfrm>
            <a:off x="7442036" y="4928264"/>
            <a:ext cx="861199" cy="1384879"/>
            <a:chOff x="838200" y="2561248"/>
            <a:chExt cx="861199" cy="1384879"/>
          </a:xfrm>
        </p:grpSpPr>
        <p:sp>
          <p:nvSpPr>
            <p:cNvPr id="17" name="Forme en L 16">
              <a:extLst>
                <a:ext uri="{FF2B5EF4-FFF2-40B4-BE49-F238E27FC236}">
                  <a16:creationId xmlns:a16="http://schemas.microsoft.com/office/drawing/2014/main" id="{C3E04DB0-E84A-2E9C-40D2-CCDFEA85DA91}"/>
                </a:ext>
              </a:extLst>
            </p:cNvPr>
            <p:cNvSpPr/>
            <p:nvPr/>
          </p:nvSpPr>
          <p:spPr>
            <a:xfrm>
              <a:off x="838200" y="2561248"/>
              <a:ext cx="861199" cy="1384879"/>
            </a:xfrm>
            <a:prstGeom prst="corner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251D336-96CC-90C8-8A7A-C63BCD26A4AE}"/>
                </a:ext>
              </a:extLst>
            </p:cNvPr>
            <p:cNvSpPr/>
            <p:nvPr/>
          </p:nvSpPr>
          <p:spPr>
            <a:xfrm>
              <a:off x="1052564" y="2800095"/>
              <a:ext cx="110490" cy="502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23FFE11-0919-AEE1-4984-8557B3DD5FC2}"/>
                </a:ext>
              </a:extLst>
            </p:cNvPr>
            <p:cNvSpPr/>
            <p:nvPr/>
          </p:nvSpPr>
          <p:spPr>
            <a:xfrm>
              <a:off x="1140193" y="3014843"/>
              <a:ext cx="45719" cy="4639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F5D0239-C70E-F4E0-E722-67E6C476D4C1}"/>
                </a:ext>
              </a:extLst>
            </p:cNvPr>
            <p:cNvSpPr/>
            <p:nvPr/>
          </p:nvSpPr>
          <p:spPr>
            <a:xfrm>
              <a:off x="932048" y="2898523"/>
              <a:ext cx="45719" cy="1457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ED34908-73AB-18CD-47F8-DD9E1072D62D}"/>
                </a:ext>
              </a:extLst>
            </p:cNvPr>
            <p:cNvSpPr/>
            <p:nvPr/>
          </p:nvSpPr>
          <p:spPr>
            <a:xfrm>
              <a:off x="964934" y="3169657"/>
              <a:ext cx="45719" cy="1005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9AFC00BE-18BB-DEA4-0FBB-5B5C70C84071}"/>
                </a:ext>
              </a:extLst>
            </p:cNvPr>
            <p:cNvSpPr/>
            <p:nvPr/>
          </p:nvSpPr>
          <p:spPr>
            <a:xfrm>
              <a:off x="1117334" y="3322057"/>
              <a:ext cx="45719" cy="1005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1970AE8-9CE7-5873-E8FF-41A69020B332}"/>
                </a:ext>
              </a:extLst>
            </p:cNvPr>
            <p:cNvSpPr/>
            <p:nvPr/>
          </p:nvSpPr>
          <p:spPr>
            <a:xfrm>
              <a:off x="1084448" y="3050923"/>
              <a:ext cx="45719" cy="1457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08F004C-81E3-3646-69B8-450B8B09BF77}"/>
                </a:ext>
              </a:extLst>
            </p:cNvPr>
            <p:cNvSpPr/>
            <p:nvPr/>
          </p:nvSpPr>
          <p:spPr>
            <a:xfrm>
              <a:off x="955408" y="2655542"/>
              <a:ext cx="110490" cy="502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AF2B5FD-D4E1-E986-61FE-298441AB609C}"/>
              </a:ext>
            </a:extLst>
          </p:cNvPr>
          <p:cNvSpPr/>
          <p:nvPr/>
        </p:nvSpPr>
        <p:spPr>
          <a:xfrm>
            <a:off x="7472858" y="4991736"/>
            <a:ext cx="381978" cy="814811"/>
          </a:xfrm>
          <a:prstGeom prst="rect">
            <a:avLst/>
          </a:prstGeom>
          <a:solidFill>
            <a:schemeClr val="tx2">
              <a:lumMod val="60000"/>
              <a:lumOff val="40000"/>
              <a:alpha val="2392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orme en L 25">
            <a:extLst>
              <a:ext uri="{FF2B5EF4-FFF2-40B4-BE49-F238E27FC236}">
                <a16:creationId xmlns:a16="http://schemas.microsoft.com/office/drawing/2014/main" id="{088C1F7E-81AB-13DE-45E4-2C91E6B6308E}"/>
              </a:ext>
            </a:extLst>
          </p:cNvPr>
          <p:cNvSpPr/>
          <p:nvPr/>
        </p:nvSpPr>
        <p:spPr>
          <a:xfrm>
            <a:off x="9507186" y="4844233"/>
            <a:ext cx="861199" cy="1384879"/>
          </a:xfrm>
          <a:prstGeom prst="corner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793C48-4139-AD5D-D970-739C26D87051}"/>
              </a:ext>
            </a:extLst>
          </p:cNvPr>
          <p:cNvSpPr/>
          <p:nvPr/>
        </p:nvSpPr>
        <p:spPr>
          <a:xfrm>
            <a:off x="9530706" y="4894419"/>
            <a:ext cx="381978" cy="814811"/>
          </a:xfrm>
          <a:prstGeom prst="rect">
            <a:avLst/>
          </a:prstGeom>
          <a:solidFill>
            <a:schemeClr val="tx2">
              <a:lumMod val="60000"/>
              <a:lumOff val="40000"/>
              <a:alpha val="2392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59FF6B-DCCD-4897-449B-6BEBFF2E743C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4E0E0A-AD70-092B-6C95-8448B137F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2618" b="615"/>
          <a:stretch>
            <a:fillRect/>
          </a:stretch>
        </p:blipFill>
        <p:spPr>
          <a:xfrm>
            <a:off x="655638" y="748512"/>
            <a:ext cx="2885230" cy="52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9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D3E46-3C69-E44B-414B-952650784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600B97A-395A-A2B6-5481-60B82841FC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113" t="22019" r="202"/>
          <a:stretch>
            <a:fillRect/>
          </a:stretch>
        </p:blipFill>
        <p:spPr>
          <a:xfrm>
            <a:off x="371272" y="5001485"/>
            <a:ext cx="1372832" cy="12745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A68307-24AD-B6EF-14EE-C82D9D469AAF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281D93-1525-A77F-A7CB-DA68D3317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451" y="2101495"/>
            <a:ext cx="6670590" cy="43358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55A000-F79C-EA6C-847E-C8A2ABE159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98"/>
          <a:stretch>
            <a:fillRect/>
          </a:stretch>
        </p:blipFill>
        <p:spPr>
          <a:xfrm>
            <a:off x="157264" y="757755"/>
            <a:ext cx="7663774" cy="5297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E69833-4315-5815-4F5F-6DC63E1AA9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9682" b="5106"/>
          <a:stretch>
            <a:fillRect/>
          </a:stretch>
        </p:blipFill>
        <p:spPr>
          <a:xfrm>
            <a:off x="1211585" y="1405388"/>
            <a:ext cx="3029676" cy="63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0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6438-C2F7-29BF-477C-EFD3DF74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EF1E937-6C7F-2624-3B30-053DDF1082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113" t="22019" r="202"/>
          <a:stretch>
            <a:fillRect/>
          </a:stretch>
        </p:blipFill>
        <p:spPr>
          <a:xfrm>
            <a:off x="371272" y="5001485"/>
            <a:ext cx="1372832" cy="1274596"/>
          </a:xfrm>
          <a:prstGeom prst="rect">
            <a:avLst/>
          </a:prstGeom>
        </p:spPr>
      </p:pic>
      <p:pic>
        <p:nvPicPr>
          <p:cNvPr id="7" name="Graphique 6" descr="Signe pouce en haut contour">
            <a:extLst>
              <a:ext uri="{FF2B5EF4-FFF2-40B4-BE49-F238E27FC236}">
                <a16:creationId xmlns:a16="http://schemas.microsoft.com/office/drawing/2014/main" id="{69C8FC5F-7D00-1DE3-BFFE-04B7955E9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6179" y="3045750"/>
            <a:ext cx="511982" cy="511982"/>
          </a:xfrm>
          <a:prstGeom prst="rect">
            <a:avLst/>
          </a:prstGeom>
        </p:spPr>
      </p:pic>
      <p:pic>
        <p:nvPicPr>
          <p:cNvPr id="10" name="Graphique 9" descr="Pouce en bas contour">
            <a:extLst>
              <a:ext uri="{FF2B5EF4-FFF2-40B4-BE49-F238E27FC236}">
                <a16:creationId xmlns:a16="http://schemas.microsoft.com/office/drawing/2014/main" id="{B31F31D6-1F97-37C0-8233-6D03253E2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74437" y="3045750"/>
            <a:ext cx="511982" cy="5119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1280F6-2E64-F83C-EAC0-357217719D51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948913-958B-46BA-9F23-BAF9DFA19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7451" y="2101495"/>
            <a:ext cx="6670590" cy="43358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B77083-3F2B-A230-B720-59E00A56BC6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98"/>
          <a:stretch>
            <a:fillRect/>
          </a:stretch>
        </p:blipFill>
        <p:spPr>
          <a:xfrm>
            <a:off x="157264" y="757755"/>
            <a:ext cx="7663774" cy="5297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CCF700-81ED-79CD-083D-3D11E57A36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68920" b="5106"/>
          <a:stretch>
            <a:fillRect/>
          </a:stretch>
        </p:blipFill>
        <p:spPr>
          <a:xfrm>
            <a:off x="1211584" y="1405388"/>
            <a:ext cx="3105773" cy="63966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B77B42-78DB-B6FA-A7C3-B9328138E6A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4376" t="1" r="-515" b="-13404"/>
          <a:stretch>
            <a:fillRect/>
          </a:stretch>
        </p:blipFill>
        <p:spPr>
          <a:xfrm>
            <a:off x="4292708" y="1400449"/>
            <a:ext cx="3562481" cy="75409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EECEDA8-668F-CF80-78B6-106482C4F5A4}"/>
              </a:ext>
            </a:extLst>
          </p:cNvPr>
          <p:cNvSpPr txBox="1"/>
          <p:nvPr/>
        </p:nvSpPr>
        <p:spPr>
          <a:xfrm>
            <a:off x="8129976" y="3623106"/>
            <a:ext cx="158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002060"/>
                </a:solidFill>
              </a:rPr>
              <a:t>Simultaneous</a:t>
            </a:r>
            <a:r>
              <a:rPr lang="fr-FR" b="1" dirty="0">
                <a:solidFill>
                  <a:srgbClr val="002060"/>
                </a:solidFill>
              </a:rPr>
              <a:t> acquisition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7722C4-9E04-B3D5-0993-C0FADD7B1F39}"/>
              </a:ext>
            </a:extLst>
          </p:cNvPr>
          <p:cNvSpPr txBox="1"/>
          <p:nvPr/>
        </p:nvSpPr>
        <p:spPr>
          <a:xfrm>
            <a:off x="9687225" y="3623106"/>
            <a:ext cx="1886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Delay </a:t>
            </a:r>
            <a:r>
              <a:rPr lang="fr-FR" b="1" dirty="0" err="1">
                <a:solidFill>
                  <a:srgbClr val="002060"/>
                </a:solidFill>
              </a:rPr>
              <a:t>between</a:t>
            </a: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 err="1">
                <a:solidFill>
                  <a:srgbClr val="002060"/>
                </a:solidFill>
              </a:rPr>
              <a:t>shaking</a:t>
            </a:r>
            <a:r>
              <a:rPr lang="fr-FR" b="1" dirty="0">
                <a:solidFill>
                  <a:srgbClr val="002060"/>
                </a:solidFill>
              </a:rPr>
              <a:t> and actuation</a:t>
            </a:r>
          </a:p>
        </p:txBody>
      </p:sp>
    </p:spTree>
    <p:extLst>
      <p:ext uri="{BB962C8B-B14F-4D97-AF65-F5344CB8AC3E}">
        <p14:creationId xmlns:p14="http://schemas.microsoft.com/office/powerpoint/2010/main" val="210572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D24E1987-B178-48E5-AA94-E3137A92A1D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769864" y="1862457"/>
            <a:ext cx="8652272" cy="35951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l">
              <a:buFontTx/>
              <a:buChar char="-"/>
            </a:pPr>
            <a:endParaRPr 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l">
              <a:buFontTx/>
              <a:buChar char="-"/>
            </a:pPr>
            <a:endParaRPr 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l">
              <a:buFontTx/>
              <a:buChar char="-"/>
            </a:pPr>
            <a:endParaRPr 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E2CF19-615B-806B-C766-D50BFB7FB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45" y="2544185"/>
            <a:ext cx="5197097" cy="373421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19FC1D6-2E29-232E-0298-706B9D29CDC8}"/>
              </a:ext>
            </a:extLst>
          </p:cNvPr>
          <p:cNvSpPr txBox="1"/>
          <p:nvPr/>
        </p:nvSpPr>
        <p:spPr>
          <a:xfrm>
            <a:off x="4917902" y="3891916"/>
            <a:ext cx="2283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Paire of images </a:t>
            </a:r>
          </a:p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=&gt;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Query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windows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9BDFCD5-3347-6656-0E42-841FCB8504DF}"/>
              </a:ext>
            </a:extLst>
          </p:cNvPr>
          <p:cNvSpPr txBox="1"/>
          <p:nvPr/>
        </p:nvSpPr>
        <p:spPr>
          <a:xfrm>
            <a:off x="4917902" y="4883266"/>
            <a:ext cx="215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Cross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correlation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between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area </a:t>
            </a:r>
          </a:p>
        </p:txBody>
      </p:sp>
      <p:sp>
        <p:nvSpPr>
          <p:cNvPr id="16" name="Hexagone 15">
            <a:extLst>
              <a:ext uri="{FF2B5EF4-FFF2-40B4-BE49-F238E27FC236}">
                <a16:creationId xmlns:a16="http://schemas.microsoft.com/office/drawing/2014/main" id="{59CCBD88-AF1B-CE48-9C0B-4DFAA55EFF24}"/>
              </a:ext>
            </a:extLst>
          </p:cNvPr>
          <p:cNvSpPr/>
          <p:nvPr/>
        </p:nvSpPr>
        <p:spPr>
          <a:xfrm>
            <a:off x="4301562" y="3981702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7" name="Hexagone 16">
            <a:extLst>
              <a:ext uri="{FF2B5EF4-FFF2-40B4-BE49-F238E27FC236}">
                <a16:creationId xmlns:a16="http://schemas.microsoft.com/office/drawing/2014/main" id="{DAFF7D34-46A5-2E6D-D0AE-27AFE360DD06}"/>
              </a:ext>
            </a:extLst>
          </p:cNvPr>
          <p:cNvSpPr/>
          <p:nvPr/>
        </p:nvSpPr>
        <p:spPr>
          <a:xfrm>
            <a:off x="4301562" y="4937074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78E0F2-1D1F-C99E-CBEA-23FDE3C0D143}"/>
              </a:ext>
            </a:extLst>
          </p:cNvPr>
          <p:cNvSpPr txBox="1"/>
          <p:nvPr/>
        </p:nvSpPr>
        <p:spPr>
          <a:xfrm>
            <a:off x="4917902" y="5783974"/>
            <a:ext cx="215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Velocity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field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9" name="Hexagone 18">
            <a:extLst>
              <a:ext uri="{FF2B5EF4-FFF2-40B4-BE49-F238E27FC236}">
                <a16:creationId xmlns:a16="http://schemas.microsoft.com/office/drawing/2014/main" id="{5C5BDC15-53C7-D1FE-9A43-251E911C97A0}"/>
              </a:ext>
            </a:extLst>
          </p:cNvPr>
          <p:cNvSpPr/>
          <p:nvPr/>
        </p:nvSpPr>
        <p:spPr>
          <a:xfrm>
            <a:off x="4301562" y="5837783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0" name="Hexagone 19">
            <a:extLst>
              <a:ext uri="{FF2B5EF4-FFF2-40B4-BE49-F238E27FC236}">
                <a16:creationId xmlns:a16="http://schemas.microsoft.com/office/drawing/2014/main" id="{BE527DDE-1DA0-1047-4FC9-50869A5DC1AE}"/>
              </a:ext>
            </a:extLst>
          </p:cNvPr>
          <p:cNvSpPr/>
          <p:nvPr/>
        </p:nvSpPr>
        <p:spPr>
          <a:xfrm>
            <a:off x="7806770" y="6278325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1" name="Hexagone 20">
            <a:extLst>
              <a:ext uri="{FF2B5EF4-FFF2-40B4-BE49-F238E27FC236}">
                <a16:creationId xmlns:a16="http://schemas.microsoft.com/office/drawing/2014/main" id="{1FC8771E-9B4A-8D1B-C585-0449CD157903}"/>
              </a:ext>
            </a:extLst>
          </p:cNvPr>
          <p:cNvSpPr/>
          <p:nvPr/>
        </p:nvSpPr>
        <p:spPr>
          <a:xfrm>
            <a:off x="9206107" y="6278324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22" name="Hexagone 21">
            <a:extLst>
              <a:ext uri="{FF2B5EF4-FFF2-40B4-BE49-F238E27FC236}">
                <a16:creationId xmlns:a16="http://schemas.microsoft.com/office/drawing/2014/main" id="{ADE1C4A1-F88E-20C2-7351-410B0991B73E}"/>
              </a:ext>
            </a:extLst>
          </p:cNvPr>
          <p:cNvSpPr/>
          <p:nvPr/>
        </p:nvSpPr>
        <p:spPr>
          <a:xfrm>
            <a:off x="10589722" y="6278324"/>
            <a:ext cx="567995" cy="435005"/>
          </a:xfrm>
          <a:prstGeom prst="hex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B33328-F697-6E68-739F-96B28DC74D5F}"/>
              </a:ext>
            </a:extLst>
          </p:cNvPr>
          <p:cNvSpPr txBox="1"/>
          <p:nvPr/>
        </p:nvSpPr>
        <p:spPr>
          <a:xfrm>
            <a:off x="591355" y="1328403"/>
            <a:ext cx="114807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kern="100" dirty="0">
                <a:latin typeface="Arial" panose="020B0604020202020204" pitchFamily="34" charset="0"/>
                <a:cs typeface="Times New Roman" panose="02020603050405020304" pitchFamily="18" charset="0"/>
              </a:rPr>
              <a:t>PIV is based on the recording of successive images of particles which was considered like a tracers illuminated by a laser beam. </a:t>
            </a:r>
            <a:endParaRPr lang="fr-FR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cs typeface="Times New Roman" panose="02020603050405020304" pitchFamily="18" charset="0"/>
              </a:rPr>
              <a:t>High Speed camera (Phantom v2640),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cs typeface="Times New Roman" panose="02020603050405020304" pitchFamily="18" charset="0"/>
              </a:rPr>
              <a:t>MESA PIV (532-80L) </a:t>
            </a:r>
            <a:r>
              <a:rPr lang="en-US" kern="100" dirty="0" err="1">
                <a:latin typeface="Arial" panose="020B0604020202020204" pitchFamily="34" charset="0"/>
                <a:cs typeface="Times New Roman" panose="02020603050405020304" pitchFamily="18" charset="0"/>
              </a:rPr>
              <a:t>Nd:YAG</a:t>
            </a:r>
            <a:r>
              <a:rPr lang="en-US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pulsed laser (wavelength of 532 nm) with a repetition rate up to 30 kHz and a pulse width lower than 150 ns. </a:t>
            </a:r>
            <a:endParaRPr lang="fr-FR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6A069048-5039-9055-652B-4F815F1E00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7"/>
          <a:stretch/>
        </p:blipFill>
        <p:spPr>
          <a:xfrm>
            <a:off x="755672" y="3028019"/>
            <a:ext cx="2470876" cy="36474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D55E7F-5593-C87B-66A8-E3183533D12B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428091-021C-E8C8-06A5-18FFBD5B77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98"/>
          <a:stretch>
            <a:fillRect/>
          </a:stretch>
        </p:blipFill>
        <p:spPr>
          <a:xfrm>
            <a:off x="157264" y="757755"/>
            <a:ext cx="7663774" cy="52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65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54D9D-0F35-DA2B-2067-16FD8538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6B2185-3DFF-5DDF-9D04-84A9F9B67448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B533D-772E-58F6-AB37-139F698CB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125" y="2874170"/>
            <a:ext cx="2850343" cy="26345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1617BC-2959-E10D-6390-747937F94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815" y="2901966"/>
            <a:ext cx="3174043" cy="26345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4B5F28-7AC1-4BD5-4513-1C6ADE7BF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309" y="1499746"/>
            <a:ext cx="2435756" cy="6443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AE849D-48AC-1ED5-8A43-2ECC679D1E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10"/>
          <a:stretch>
            <a:fillRect/>
          </a:stretch>
        </p:blipFill>
        <p:spPr>
          <a:xfrm>
            <a:off x="1006158" y="2325452"/>
            <a:ext cx="3296757" cy="38332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7426D-023C-46A7-2C26-72815F4D1A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98"/>
          <a:stretch>
            <a:fillRect/>
          </a:stretch>
        </p:blipFill>
        <p:spPr>
          <a:xfrm>
            <a:off x="157264" y="757755"/>
            <a:ext cx="7663774" cy="5297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AE0CDF-5110-0B0E-FFA1-2C4C3D6FE9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79" t="1" r="35402" b="-13404"/>
          <a:stretch>
            <a:fillRect/>
          </a:stretch>
        </p:blipFill>
        <p:spPr>
          <a:xfrm>
            <a:off x="2268220" y="1530387"/>
            <a:ext cx="3249595" cy="76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9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F5D74-E7B5-AC0F-5BD5-D2511BF8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1EA0-CE16-AB0D-6AA1-4335DEC9A7CE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temporal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28A170-F151-4659-B692-6651E52F838D}"/>
              </a:ext>
            </a:extLst>
          </p:cNvPr>
          <p:cNvSpPr/>
          <p:nvPr/>
        </p:nvSpPr>
        <p:spPr>
          <a:xfrm>
            <a:off x="6253316" y="2202426"/>
            <a:ext cx="5938684" cy="404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96E90F-619F-3CB5-71C7-4DC42C984378}"/>
              </a:ext>
            </a:extLst>
          </p:cNvPr>
          <p:cNvSpPr txBox="1"/>
          <p:nvPr/>
        </p:nvSpPr>
        <p:spPr>
          <a:xfrm>
            <a:off x="6776656" y="2464265"/>
            <a:ext cx="5144655" cy="4276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b="1" kern="100" dirty="0">
                <a:effectLst/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he temporal evolution of the maximum velocity recorded for the triplicates</a:t>
            </a: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Five stages 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1: rapid increase, max 78 m/s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2: slowdown of about 18 m/s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3: increase, 70 m/s 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4: slow decrease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5: rapid decrease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Emission duration lasts 130 </a:t>
            </a:r>
            <a:r>
              <a:rPr lang="en-US" kern="100" dirty="0" err="1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ms</a:t>
            </a:r>
            <a:endParaRPr lang="fr-FR" kern="100" dirty="0">
              <a:effectLst/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A9C1A1-BDD2-3BAE-4C19-F7616F184DCA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711334E-AD3E-6BB0-5D54-0C717F4C6D82}"/>
              </a:ext>
            </a:extLst>
          </p:cNvPr>
          <p:cNvGrpSpPr/>
          <p:nvPr/>
        </p:nvGrpSpPr>
        <p:grpSpPr>
          <a:xfrm>
            <a:off x="44501" y="1492150"/>
            <a:ext cx="11988697" cy="5169364"/>
            <a:chOff x="44501" y="1492150"/>
            <a:chExt cx="11988697" cy="51693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7E48927-C75B-273B-3964-4A64C723A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9002" y="1619361"/>
              <a:ext cx="6379723" cy="39526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118655D-24BD-F885-E5D5-5632B9BA7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8174" y="1492151"/>
              <a:ext cx="3459842" cy="57552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8C26B3F-FC66-B4F6-CB65-BD1E0F6D8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288"/>
            <a:stretch>
              <a:fillRect/>
            </a:stretch>
          </p:blipFill>
          <p:spPr>
            <a:xfrm>
              <a:off x="10032251" y="1492150"/>
              <a:ext cx="2000947" cy="57552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3782B56-A8E4-64C4-4388-3DBD2B7B9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7606"/>
            <a:stretch>
              <a:fillRect/>
            </a:stretch>
          </p:blipFill>
          <p:spPr>
            <a:xfrm>
              <a:off x="44501" y="1603713"/>
              <a:ext cx="583038" cy="39526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9500CDF-3F10-FDB8-E424-B3185D68B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24" y="2270921"/>
              <a:ext cx="6048743" cy="439059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D6F7A9F-FA5D-A793-A8D9-3DDD4A04D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3320" b="4223"/>
            <a:stretch>
              <a:fillRect/>
            </a:stretch>
          </p:blipFill>
          <p:spPr>
            <a:xfrm>
              <a:off x="44501" y="2202426"/>
              <a:ext cx="690679" cy="77408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D2B6241C-42AD-D493-2FA1-82BE4ED278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28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4802A-9AE9-E7C3-3747-99A37C769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9A2ED-7078-1681-B400-947B2C614681}"/>
              </a:ext>
            </a:extLst>
          </p:cNvPr>
          <p:cNvSpPr/>
          <p:nvPr/>
        </p:nvSpPr>
        <p:spPr>
          <a:xfrm>
            <a:off x="6253316" y="2202426"/>
            <a:ext cx="5938684" cy="404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6700AE-2FF3-7031-E601-9AA234350C1C}"/>
              </a:ext>
            </a:extLst>
          </p:cNvPr>
          <p:cNvSpPr txBox="1"/>
          <p:nvPr/>
        </p:nvSpPr>
        <p:spPr>
          <a:xfrm>
            <a:off x="6765393" y="2610284"/>
            <a:ext cx="5144655" cy="370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he temporal evolution of the maximum velocity present f</a:t>
            </a: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ive stages.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The temporal scenario remains similar.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Maximum velocities at 15 and 30 L/min are similar – 10 m/s lower than the free jet.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fr-FR" kern="100" dirty="0">
              <a:effectLst/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E4D568-C9EA-58E3-ADBE-5C781ED96515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8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FCB2F90-9E04-84D9-F60B-1B02E4C4CA58}"/>
              </a:ext>
            </a:extLst>
          </p:cNvPr>
          <p:cNvGrpSpPr/>
          <p:nvPr/>
        </p:nvGrpSpPr>
        <p:grpSpPr>
          <a:xfrm>
            <a:off x="44501" y="1492150"/>
            <a:ext cx="11988697" cy="5169364"/>
            <a:chOff x="44501" y="1492150"/>
            <a:chExt cx="11988697" cy="516936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30E4B11-2301-8259-7F4B-0196F5727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9002" y="1619361"/>
              <a:ext cx="6379723" cy="39526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B6619A1-CF0C-494D-7178-CA1171B9A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8174" y="1492151"/>
              <a:ext cx="3459842" cy="57552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B0E522C-FD56-9FAC-D495-02DDD02F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288"/>
            <a:stretch>
              <a:fillRect/>
            </a:stretch>
          </p:blipFill>
          <p:spPr>
            <a:xfrm>
              <a:off x="10032251" y="1492150"/>
              <a:ext cx="2000947" cy="57552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1DAEF8B-295C-E961-E250-14D775C6F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7606"/>
            <a:stretch>
              <a:fillRect/>
            </a:stretch>
          </p:blipFill>
          <p:spPr>
            <a:xfrm>
              <a:off x="44501" y="1603713"/>
              <a:ext cx="583038" cy="39526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9581786-2330-64F9-6FC7-B3C11EFE6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24" y="2270921"/>
              <a:ext cx="6048743" cy="439059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654DB2E-0B00-26B7-1E80-53386F230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3320" b="4223"/>
            <a:stretch>
              <a:fillRect/>
            </a:stretch>
          </p:blipFill>
          <p:spPr>
            <a:xfrm>
              <a:off x="44501" y="2202426"/>
              <a:ext cx="690679" cy="774080"/>
            </a:xfrm>
            <a:prstGeom prst="rect">
              <a:avLst/>
            </a:prstGeom>
          </p:spPr>
        </p:pic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2C806731-C117-9AFB-2A74-90943DD3868C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temporal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2EBC80B-13FF-9DB5-7CD7-04441E2DD3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4E21C-1388-72C9-558D-2C23177BA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95EA49-8061-D923-6BAE-358BA4F2806F}"/>
              </a:ext>
            </a:extLst>
          </p:cNvPr>
          <p:cNvSpPr/>
          <p:nvPr/>
        </p:nvSpPr>
        <p:spPr>
          <a:xfrm>
            <a:off x="0" y="2222092"/>
            <a:ext cx="6245723" cy="404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453ADD-4789-D022-49C2-CCFFB83BEB24}"/>
              </a:ext>
            </a:extLst>
          </p:cNvPr>
          <p:cNvSpPr txBox="1"/>
          <p:nvPr/>
        </p:nvSpPr>
        <p:spPr>
          <a:xfrm>
            <a:off x="384965" y="2279599"/>
            <a:ext cx="5096507" cy="4276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b="1" kern="100" dirty="0">
                <a:effectLst/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he temporal evolution of the maximum velocity recorded for the triplicates</a:t>
            </a: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Four stages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1: rapid increase, max 34 m/s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2: slowdown of about 19 m/s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3: increase, 30 m/s </a:t>
            </a:r>
          </a:p>
          <a:p>
            <a:pPr lvl="2"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	(longer than FP </a:t>
            </a:r>
            <a:r>
              <a:rPr lang="el-GR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Δ</a:t>
            </a: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= 80 </a:t>
            </a:r>
            <a:r>
              <a:rPr lang="en-US" kern="100" dirty="0" err="1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ms</a:t>
            </a: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) 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4: decrease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Emission duration lasts 170 </a:t>
            </a:r>
            <a:r>
              <a:rPr lang="en-US" kern="100" dirty="0" err="1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ms</a:t>
            </a: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79306A-6144-683D-DE49-ED1329ECD7ED}"/>
              </a:ext>
            </a:extLst>
          </p:cNvPr>
          <p:cNvSpPr txBox="1"/>
          <p:nvPr/>
        </p:nvSpPr>
        <p:spPr>
          <a:xfrm>
            <a:off x="11770468" y="6371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9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85AE08B-CA07-B7CC-9AD6-5D3C861EFCCB}"/>
              </a:ext>
            </a:extLst>
          </p:cNvPr>
          <p:cNvGrpSpPr/>
          <p:nvPr/>
        </p:nvGrpSpPr>
        <p:grpSpPr>
          <a:xfrm>
            <a:off x="44501" y="1492150"/>
            <a:ext cx="11988697" cy="5056427"/>
            <a:chOff x="44501" y="1492150"/>
            <a:chExt cx="11988697" cy="505642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8653B7A-59A8-2B12-0190-1820CA53FCBF}"/>
                </a:ext>
              </a:extLst>
            </p:cNvPr>
            <p:cNvGrpSpPr/>
            <p:nvPr/>
          </p:nvGrpSpPr>
          <p:grpSpPr>
            <a:xfrm>
              <a:off x="579002" y="1492150"/>
              <a:ext cx="11454196" cy="5056427"/>
              <a:chOff x="579002" y="1492150"/>
              <a:chExt cx="11454196" cy="5056427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60D1B19-C641-2364-D06E-B8961C904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9002" y="1619361"/>
                <a:ext cx="6379723" cy="395265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78D8B024-DCB7-F196-D04A-D678BA79E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8174" y="1492151"/>
                <a:ext cx="3459842" cy="575525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E007AB41-DBD3-1147-1CE1-E036110DE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2288"/>
              <a:stretch>
                <a:fillRect/>
              </a:stretch>
            </p:blipFill>
            <p:spPr>
              <a:xfrm>
                <a:off x="10032251" y="1492150"/>
                <a:ext cx="2000947" cy="575525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B1D97AFB-2F6B-599E-2EE5-006AB1AEC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94962" y="2197507"/>
                <a:ext cx="6026349" cy="435107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EEC285C-4886-50DA-42F5-D13C3AF0CB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r="6109" b="2156"/>
              <a:stretch>
                <a:fillRect/>
              </a:stretch>
            </p:blipFill>
            <p:spPr>
              <a:xfrm>
                <a:off x="5632315" y="2120503"/>
                <a:ext cx="688829" cy="812083"/>
              </a:xfrm>
              <a:prstGeom prst="rect">
                <a:avLst/>
              </a:prstGeom>
            </p:spPr>
          </p:pic>
        </p:grp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B085564-A804-A13F-F707-35D22D148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7606"/>
            <a:stretch>
              <a:fillRect/>
            </a:stretch>
          </p:blipFill>
          <p:spPr>
            <a:xfrm>
              <a:off x="44501" y="1603713"/>
              <a:ext cx="583038" cy="395265"/>
            </a:xfrm>
            <a:prstGeom prst="rect">
              <a:avLst/>
            </a:prstGeom>
          </p:spPr>
        </p:pic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FF42B994-6B4E-53EB-CF09-37E8D09AACFC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temporal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5D25E05-D5BF-0D0B-76BF-ECCD3E0424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6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A4911-117A-E704-F6EC-3B7B52A9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7F91BE-B492-8675-0B5F-CE8F41579B62}"/>
              </a:ext>
            </a:extLst>
          </p:cNvPr>
          <p:cNvSpPr/>
          <p:nvPr/>
        </p:nvSpPr>
        <p:spPr>
          <a:xfrm>
            <a:off x="0" y="2222092"/>
            <a:ext cx="6245723" cy="404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45BEB3-E5D5-0454-E967-C9BDE6DCAAA6}"/>
              </a:ext>
            </a:extLst>
          </p:cNvPr>
          <p:cNvSpPr txBox="1"/>
          <p:nvPr/>
        </p:nvSpPr>
        <p:spPr>
          <a:xfrm>
            <a:off x="462789" y="3063586"/>
            <a:ext cx="5320144" cy="23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kern="100" dirty="0">
                <a:effectLst/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he temporal evolution of the maximum velocity </a:t>
            </a: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presents four stages.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No difference for the maximum velocities for the free jet or at 15 and 30 L/min.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9B016C-4D5F-61DE-DAA2-7106571D2D30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B4A07CB-B0F5-AC2F-257D-17E098495A75}"/>
              </a:ext>
            </a:extLst>
          </p:cNvPr>
          <p:cNvGrpSpPr/>
          <p:nvPr/>
        </p:nvGrpSpPr>
        <p:grpSpPr>
          <a:xfrm>
            <a:off x="44501" y="1492150"/>
            <a:ext cx="11988697" cy="5056427"/>
            <a:chOff x="44501" y="1492150"/>
            <a:chExt cx="11988697" cy="505642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607E3D0-D0A9-EA3D-3CE8-6B97957F735C}"/>
                </a:ext>
              </a:extLst>
            </p:cNvPr>
            <p:cNvGrpSpPr/>
            <p:nvPr/>
          </p:nvGrpSpPr>
          <p:grpSpPr>
            <a:xfrm>
              <a:off x="579002" y="1492150"/>
              <a:ext cx="11454196" cy="5056427"/>
              <a:chOff x="579002" y="1492150"/>
              <a:chExt cx="11454196" cy="5056427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93D4EEC6-A858-8B3D-9601-AE3CB0A7B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9002" y="1619361"/>
                <a:ext cx="6379723" cy="395265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7DAF95C-42B4-2DAB-7671-E1C4F36A63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8174" y="1492151"/>
                <a:ext cx="3459842" cy="575525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43714B37-1387-084D-ECC6-D7C68C5EA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2288"/>
              <a:stretch>
                <a:fillRect/>
              </a:stretch>
            </p:blipFill>
            <p:spPr>
              <a:xfrm>
                <a:off x="10032251" y="1492150"/>
                <a:ext cx="2000947" cy="575525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AC0B449-F64F-38CF-C279-68B8ED8CBF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94962" y="2197507"/>
                <a:ext cx="6026349" cy="4351070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71EDC043-94FD-09A7-5174-668609324D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r="6109" b="2156"/>
              <a:stretch>
                <a:fillRect/>
              </a:stretch>
            </p:blipFill>
            <p:spPr>
              <a:xfrm>
                <a:off x="5632315" y="2120503"/>
                <a:ext cx="688829" cy="812083"/>
              </a:xfrm>
              <a:prstGeom prst="rect">
                <a:avLst/>
              </a:prstGeom>
            </p:spPr>
          </p:pic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627DD1-B91E-7F14-8CD4-16573553C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7606"/>
            <a:stretch>
              <a:fillRect/>
            </a:stretch>
          </p:blipFill>
          <p:spPr>
            <a:xfrm>
              <a:off x="44501" y="1603713"/>
              <a:ext cx="583038" cy="395265"/>
            </a:xfrm>
            <a:prstGeom prst="rect">
              <a:avLst/>
            </a:prstGeom>
          </p:spPr>
        </p:pic>
      </p:grpSp>
      <p:sp>
        <p:nvSpPr>
          <p:cNvPr id="15" name="Titre 1">
            <a:extLst>
              <a:ext uri="{FF2B5EF4-FFF2-40B4-BE49-F238E27FC236}">
                <a16:creationId xmlns:a16="http://schemas.microsoft.com/office/drawing/2014/main" id="{F8B8B08D-6C59-6D19-EE09-1AA992910D6A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temporal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88763E4-D1B2-801F-C75B-05FD289188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0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F9BE-145F-042C-1690-111A3B190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C5C6E44-5D07-EC5D-DE48-629E68A183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313796"/>
              </p:ext>
            </p:extLst>
          </p:nvPr>
        </p:nvGraphicFramePr>
        <p:xfrm>
          <a:off x="2626468" y="5285045"/>
          <a:ext cx="7514247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025">
                  <a:extLst>
                    <a:ext uri="{9D8B030D-6E8A-4147-A177-3AD203B41FA5}">
                      <a16:colId xmlns:a16="http://schemas.microsoft.com/office/drawing/2014/main" val="3190654374"/>
                    </a:ext>
                  </a:extLst>
                </a:gridCol>
                <a:gridCol w="2081473">
                  <a:extLst>
                    <a:ext uri="{9D8B030D-6E8A-4147-A177-3AD203B41FA5}">
                      <a16:colId xmlns:a16="http://schemas.microsoft.com/office/drawing/2014/main" val="704610461"/>
                    </a:ext>
                  </a:extLst>
                </a:gridCol>
                <a:gridCol w="2504749">
                  <a:extLst>
                    <a:ext uri="{9D8B030D-6E8A-4147-A177-3AD203B41FA5}">
                      <a16:colId xmlns:a16="http://schemas.microsoft.com/office/drawing/2014/main" val="762055447"/>
                    </a:ext>
                  </a:extLst>
                </a:gridCol>
              </a:tblGrid>
              <a:tr h="254669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79810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Maximum Velocity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78 m/s _ 70 m/s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34 m/s _ 30 m/s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13466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Flow rate and </a:t>
                      </a:r>
                      <a:r>
                        <a:rPr lang="fr-FR" sz="1400" dirty="0" err="1"/>
                        <a:t>chamber</a:t>
                      </a:r>
                      <a:r>
                        <a:rPr lang="fr-FR" sz="1400" dirty="0"/>
                        <a:t> influence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/>
                        <a:t>Decrease</a:t>
                      </a:r>
                      <a:r>
                        <a:rPr lang="fr-FR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 influence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876688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Jet duration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130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170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94022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Stages duration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Shorter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Longer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4538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F0840DCD-7007-519A-8AB7-74F8799674E4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11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25A657C-38EE-D48B-23C7-D0D8D8C9EB27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temporal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B8AED-EED9-4BD7-8C15-1FB92F673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77E2112-5215-6F9C-5A30-6B91FE64B896}"/>
              </a:ext>
            </a:extLst>
          </p:cNvPr>
          <p:cNvGrpSpPr/>
          <p:nvPr/>
        </p:nvGrpSpPr>
        <p:grpSpPr>
          <a:xfrm>
            <a:off x="1206407" y="1335616"/>
            <a:ext cx="10354367" cy="3887246"/>
            <a:chOff x="44501" y="1492150"/>
            <a:chExt cx="11988697" cy="505642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97E888B-5EF3-FEBB-4375-CE2BF565A23A}"/>
                </a:ext>
              </a:extLst>
            </p:cNvPr>
            <p:cNvGrpSpPr/>
            <p:nvPr/>
          </p:nvGrpSpPr>
          <p:grpSpPr>
            <a:xfrm>
              <a:off x="579002" y="1492150"/>
              <a:ext cx="11454196" cy="5056427"/>
              <a:chOff x="579002" y="1492150"/>
              <a:chExt cx="11454196" cy="5056427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90A7870D-FB90-F8C5-2119-451067D66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002" y="1619361"/>
                <a:ext cx="6379723" cy="395265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4FAF18B4-4FCD-F563-5DBD-2424779A94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28174" y="1492151"/>
                <a:ext cx="3459842" cy="575525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5170E4EE-9281-5B75-0D81-9CE4B11A1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2288"/>
              <a:stretch>
                <a:fillRect/>
              </a:stretch>
            </p:blipFill>
            <p:spPr>
              <a:xfrm>
                <a:off x="10032251" y="1492150"/>
                <a:ext cx="2000947" cy="575525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DB58BC6-19F7-55A0-7512-DB366E88A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94962" y="2197507"/>
                <a:ext cx="6026349" cy="4351070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1342BA33-F235-89D4-4342-4973C3CABB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r="6109" b="2156"/>
              <a:stretch>
                <a:fillRect/>
              </a:stretch>
            </p:blipFill>
            <p:spPr>
              <a:xfrm>
                <a:off x="5632315" y="2120503"/>
                <a:ext cx="688829" cy="812083"/>
              </a:xfrm>
              <a:prstGeom prst="rect">
                <a:avLst/>
              </a:prstGeom>
            </p:spPr>
          </p:pic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0D6D754-9354-452D-B1AC-3CDA23685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7606"/>
            <a:stretch>
              <a:fillRect/>
            </a:stretch>
          </p:blipFill>
          <p:spPr>
            <a:xfrm>
              <a:off x="44501" y="1603713"/>
              <a:ext cx="583038" cy="39526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4D7BCF3-1569-E617-2B36-2D3C1A9960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2325" y="1846323"/>
            <a:ext cx="4716000" cy="342319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F640A8-258C-3077-5715-5A6FF144A65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3320" b="4223"/>
          <a:stretch>
            <a:fillRect/>
          </a:stretch>
        </p:blipFill>
        <p:spPr>
          <a:xfrm>
            <a:off x="927382" y="1851629"/>
            <a:ext cx="536712" cy="60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9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20E12-B966-8BE6-A54D-F1B6FD93F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5">
            <a:extLst>
              <a:ext uri="{FF2B5EF4-FFF2-40B4-BE49-F238E27FC236}">
                <a16:creationId xmlns:a16="http://schemas.microsoft.com/office/drawing/2014/main" id="{7970438D-7108-DF15-1957-9ADFFB1F2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9822"/>
          <a:stretch/>
        </p:blipFill>
        <p:spPr bwMode="auto">
          <a:xfrm>
            <a:off x="972415" y="1875616"/>
            <a:ext cx="5199991" cy="430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7DAAC6-BBA5-8A41-E6B1-D0EDDCE2D8D9}"/>
              </a:ext>
            </a:extLst>
          </p:cNvPr>
          <p:cNvSpPr txBox="1"/>
          <p:nvPr/>
        </p:nvSpPr>
        <p:spPr>
          <a:xfrm>
            <a:off x="7928436" y="776431"/>
            <a:ext cx="3567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Time </a:t>
            </a:r>
            <a:r>
              <a:rPr lang="fr-FR" sz="2000" b="1" dirty="0" err="1">
                <a:solidFill>
                  <a:srgbClr val="FF0000"/>
                </a:solidFill>
              </a:rPr>
              <a:t>average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velocities</a:t>
            </a:r>
            <a:r>
              <a:rPr lang="fr-FR" sz="2000" b="1" dirty="0">
                <a:solidFill>
                  <a:srgbClr val="FF0000"/>
                </a:solidFill>
              </a:rPr>
              <a:t> (20 ms)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AA6103-A8E6-7ADD-C31E-95B68742A6D7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F49AEF2-AFAD-BD44-0ACD-335EFDBD5D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320" b="4223"/>
          <a:stretch>
            <a:fillRect/>
          </a:stretch>
        </p:blipFill>
        <p:spPr>
          <a:xfrm>
            <a:off x="643147" y="1952040"/>
            <a:ext cx="714599" cy="800888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39478EF-358B-4C31-1998-90AC9EFAEB57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Velocity magnitude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fields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5656337-B8B3-9E28-BAB6-44E5F5495E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3D5FC8-FB9C-384C-1C67-8B1A1B81B79B}"/>
              </a:ext>
            </a:extLst>
          </p:cNvPr>
          <p:cNvSpPr txBox="1"/>
          <p:nvPr/>
        </p:nvSpPr>
        <p:spPr>
          <a:xfrm>
            <a:off x="6236461" y="1588481"/>
            <a:ext cx="4707156" cy="2170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Free jet: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Axisymmetric,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velocities 50 m/s,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At 3 cm = 30 m/s. </a:t>
            </a:r>
          </a:p>
        </p:txBody>
      </p:sp>
    </p:spTree>
    <p:extLst>
      <p:ext uri="{BB962C8B-B14F-4D97-AF65-F5344CB8AC3E}">
        <p14:creationId xmlns:p14="http://schemas.microsoft.com/office/powerpoint/2010/main" val="148003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7B9CEC1-A220-C92D-4524-8A81DB0D8E5A}"/>
              </a:ext>
            </a:extLst>
          </p:cNvPr>
          <p:cNvSpPr txBox="1"/>
          <p:nvPr/>
        </p:nvSpPr>
        <p:spPr>
          <a:xfrm>
            <a:off x="6236461" y="1588481"/>
            <a:ext cx="4707156" cy="2170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Free jet: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Axisymmetric,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velocities 50 m/s,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At 3 cm = 30 m/s.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E3914F-899A-4142-7E11-1E07CEB431C2}"/>
              </a:ext>
            </a:extLst>
          </p:cNvPr>
          <p:cNvSpPr txBox="1"/>
          <p:nvPr/>
        </p:nvSpPr>
        <p:spPr>
          <a:xfrm>
            <a:off x="6233733" y="4284752"/>
            <a:ext cx="5568405" cy="2170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In a chamber: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velocity decrease 35 m/s,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At 3 cm = 20 m/s,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Shifted toward the lower part.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472624-DBC2-E33F-AED4-43F52935B86D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A6C1C2-A323-81EF-09D8-657AA35736E2}"/>
              </a:ext>
            </a:extLst>
          </p:cNvPr>
          <p:cNvSpPr txBox="1"/>
          <p:nvPr/>
        </p:nvSpPr>
        <p:spPr>
          <a:xfrm>
            <a:off x="7928436" y="776431"/>
            <a:ext cx="3567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Time </a:t>
            </a:r>
            <a:r>
              <a:rPr lang="fr-FR" sz="2000" b="1" dirty="0" err="1">
                <a:solidFill>
                  <a:srgbClr val="FF0000"/>
                </a:solidFill>
              </a:rPr>
              <a:t>average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velocities</a:t>
            </a:r>
            <a:r>
              <a:rPr lang="fr-FR" sz="2000" b="1" dirty="0">
                <a:solidFill>
                  <a:srgbClr val="FF0000"/>
                </a:solidFill>
              </a:rPr>
              <a:t> (20 ms)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4DEEAAC2-12BE-0041-E652-C06AFE6708F4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Velocity magnitude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fields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85429AC-312C-AEBA-B6BA-738563355E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  <p:pic>
        <p:nvPicPr>
          <p:cNvPr id="16" name="Graphique 5">
            <a:extLst>
              <a:ext uri="{FF2B5EF4-FFF2-40B4-BE49-F238E27FC236}">
                <a16:creationId xmlns:a16="http://schemas.microsoft.com/office/drawing/2014/main" id="{9494BBF9-3D1E-8594-234F-9650E131E1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9822"/>
          <a:stretch/>
        </p:blipFill>
        <p:spPr bwMode="auto">
          <a:xfrm>
            <a:off x="972415" y="1875616"/>
            <a:ext cx="5199991" cy="430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AC1428-BC70-78D4-BC91-535569853D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320" b="4223"/>
          <a:stretch>
            <a:fillRect/>
          </a:stretch>
        </p:blipFill>
        <p:spPr>
          <a:xfrm>
            <a:off x="643147" y="1952040"/>
            <a:ext cx="714599" cy="80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4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7DFDA-D689-1494-AD25-DBFA72300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4">
            <a:extLst>
              <a:ext uri="{FF2B5EF4-FFF2-40B4-BE49-F238E27FC236}">
                <a16:creationId xmlns:a16="http://schemas.microsoft.com/office/drawing/2014/main" id="{36AC7B83-9023-14E8-C907-A30172F2D3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9822"/>
          <a:stretch/>
        </p:blipFill>
        <p:spPr bwMode="auto">
          <a:xfrm>
            <a:off x="6556444" y="2010530"/>
            <a:ext cx="5234920" cy="4331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0C3752E-3D4C-EA32-A296-F8C3935223BC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14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5F6B0A-0DC1-BF4B-D2C2-24EA3D1726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09" b="2156"/>
          <a:stretch>
            <a:fillRect/>
          </a:stretch>
        </p:blipFill>
        <p:spPr>
          <a:xfrm>
            <a:off x="6305788" y="2170821"/>
            <a:ext cx="692130" cy="8159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214A52-1113-6B4F-E20B-FFE2C6DB1516}"/>
              </a:ext>
            </a:extLst>
          </p:cNvPr>
          <p:cNvSpPr txBox="1"/>
          <p:nvPr/>
        </p:nvSpPr>
        <p:spPr>
          <a:xfrm>
            <a:off x="7928436" y="776431"/>
            <a:ext cx="3567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Time </a:t>
            </a:r>
            <a:r>
              <a:rPr lang="fr-FR" sz="2000" b="1" dirty="0" err="1">
                <a:solidFill>
                  <a:srgbClr val="FF0000"/>
                </a:solidFill>
              </a:rPr>
              <a:t>average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velocities</a:t>
            </a:r>
            <a:r>
              <a:rPr lang="fr-FR" sz="2000" b="1" dirty="0">
                <a:solidFill>
                  <a:srgbClr val="FF0000"/>
                </a:solidFill>
              </a:rPr>
              <a:t> (20 ms) 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8F75FD04-9E15-0D52-A745-7573AE5FFCFD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Velocity magnitude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fields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EF9F37-65DD-3E9F-7236-9B7C24B7D3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3A3AD3-2BD5-79A6-3C0D-47928594D926}"/>
              </a:ext>
            </a:extLst>
          </p:cNvPr>
          <p:cNvSpPr txBox="1"/>
          <p:nvPr/>
        </p:nvSpPr>
        <p:spPr>
          <a:xfrm>
            <a:off x="1107612" y="2010530"/>
            <a:ext cx="4145323" cy="1724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Free jet: </a:t>
            </a: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Non symmetric,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velocities 8 m/s (lower part),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axes. </a:t>
            </a:r>
          </a:p>
        </p:txBody>
      </p:sp>
    </p:spTree>
    <p:extLst>
      <p:ext uri="{BB962C8B-B14F-4D97-AF65-F5344CB8AC3E}">
        <p14:creationId xmlns:p14="http://schemas.microsoft.com/office/powerpoint/2010/main" val="180012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69D3-A826-3CBE-E1E2-E4668FDF9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C0A7A01-7123-8644-EC93-D59DB39F3B09}"/>
              </a:ext>
            </a:extLst>
          </p:cNvPr>
          <p:cNvSpPr txBox="1"/>
          <p:nvPr/>
        </p:nvSpPr>
        <p:spPr>
          <a:xfrm>
            <a:off x="1107613" y="2010530"/>
            <a:ext cx="4184234" cy="1724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Free jet: </a:t>
            </a: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Non symmetric,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velocities 8 m/s (lower part),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7B8F34-8C0F-1828-DC2C-6693FA30D975}"/>
              </a:ext>
            </a:extLst>
          </p:cNvPr>
          <p:cNvSpPr txBox="1"/>
          <p:nvPr/>
        </p:nvSpPr>
        <p:spPr>
          <a:xfrm>
            <a:off x="1107613" y="4251421"/>
            <a:ext cx="5234920" cy="1724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In a chamber: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Non symmetric,</a:t>
            </a:r>
            <a:endParaRPr lang="en-US" b="1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Mean velocity increase 12 m/s (lower part),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Decrease along both x and y axes.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F730D8-2AE8-1A92-2342-755C0C460EE8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9941C7-A375-6853-6813-5C1246B5F75C}"/>
              </a:ext>
            </a:extLst>
          </p:cNvPr>
          <p:cNvSpPr txBox="1"/>
          <p:nvPr/>
        </p:nvSpPr>
        <p:spPr>
          <a:xfrm>
            <a:off x="7928436" y="776431"/>
            <a:ext cx="3567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Time </a:t>
            </a:r>
            <a:r>
              <a:rPr lang="fr-FR" sz="2000" b="1" dirty="0" err="1">
                <a:solidFill>
                  <a:srgbClr val="FF0000"/>
                </a:solidFill>
              </a:rPr>
              <a:t>average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velocities</a:t>
            </a:r>
            <a:r>
              <a:rPr lang="fr-FR" sz="2000" b="1" dirty="0">
                <a:solidFill>
                  <a:srgbClr val="FF0000"/>
                </a:solidFill>
              </a:rPr>
              <a:t> (20 ms) 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3EE4205-5EDA-139E-8A65-89785F3A94D3}"/>
              </a:ext>
            </a:extLst>
          </p:cNvPr>
          <p:cNvSpPr txBox="1">
            <a:spLocks/>
          </p:cNvSpPr>
          <p:nvPr/>
        </p:nvSpPr>
        <p:spPr>
          <a:xfrm>
            <a:off x="2743933" y="723461"/>
            <a:ext cx="8848580" cy="8159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Velocity magnitude </a:t>
            </a:r>
            <a:r>
              <a:rPr lang="fr-FR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fields</a:t>
            </a:r>
            <a:r>
              <a:rPr lang="fr-F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299EF3-C311-22B7-EDBB-F5D4BFBA9B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65" b="2065"/>
          <a:stretch>
            <a:fillRect/>
          </a:stretch>
        </p:blipFill>
        <p:spPr>
          <a:xfrm>
            <a:off x="389840" y="679539"/>
            <a:ext cx="2500009" cy="593894"/>
          </a:xfrm>
          <a:prstGeom prst="rect">
            <a:avLst/>
          </a:prstGeom>
        </p:spPr>
      </p:pic>
      <p:pic>
        <p:nvPicPr>
          <p:cNvPr id="13" name="Graphique 4">
            <a:extLst>
              <a:ext uri="{FF2B5EF4-FFF2-40B4-BE49-F238E27FC236}">
                <a16:creationId xmlns:a16="http://schemas.microsoft.com/office/drawing/2014/main" id="{DF142D6D-C76A-8245-9AD9-B0ED02823D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9822"/>
          <a:stretch/>
        </p:blipFill>
        <p:spPr bwMode="auto">
          <a:xfrm>
            <a:off x="6556444" y="2010530"/>
            <a:ext cx="5234920" cy="4331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696685-8D5B-A434-AD1C-CC881D325E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109" b="2156"/>
          <a:stretch>
            <a:fillRect/>
          </a:stretch>
        </p:blipFill>
        <p:spPr>
          <a:xfrm>
            <a:off x="6305788" y="2170821"/>
            <a:ext cx="692130" cy="81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9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B84FF8-C7F5-A197-CC46-622E183AD2A4}"/>
              </a:ext>
            </a:extLst>
          </p:cNvPr>
          <p:cNvSpPr txBox="1"/>
          <p:nvPr/>
        </p:nvSpPr>
        <p:spPr>
          <a:xfrm>
            <a:off x="878731" y="1474830"/>
            <a:ext cx="11157388" cy="2170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Free jet: </a:t>
            </a:r>
            <a:endParaRPr lang="en-US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Two formulations with the same temporal pattern but different characteristics (nozzle, composition)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Velocity,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Duration.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35AE5E-50D9-55C6-A96E-DEFD01B78B6E}"/>
              </a:ext>
            </a:extLst>
          </p:cNvPr>
          <p:cNvSpPr txBox="1"/>
          <p:nvPr/>
        </p:nvSpPr>
        <p:spPr>
          <a:xfrm>
            <a:off x="1053829" y="4493488"/>
            <a:ext cx="9844155" cy="1277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In a chamber: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Not affect the temporal pattern,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Velocity can increase (BDP) or decrease (FP) with the co-flow.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0EA4E24-3F82-6600-00F5-7AA33997E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185028"/>
              </p:ext>
            </p:extLst>
          </p:nvPr>
        </p:nvGraphicFramePr>
        <p:xfrm>
          <a:off x="4217785" y="2682433"/>
          <a:ext cx="668019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733">
                  <a:extLst>
                    <a:ext uri="{9D8B030D-6E8A-4147-A177-3AD203B41FA5}">
                      <a16:colId xmlns:a16="http://schemas.microsoft.com/office/drawing/2014/main" val="3190654374"/>
                    </a:ext>
                  </a:extLst>
                </a:gridCol>
                <a:gridCol w="2226733">
                  <a:extLst>
                    <a:ext uri="{9D8B030D-6E8A-4147-A177-3AD203B41FA5}">
                      <a16:colId xmlns:a16="http://schemas.microsoft.com/office/drawing/2014/main" val="704610461"/>
                    </a:ext>
                  </a:extLst>
                </a:gridCol>
                <a:gridCol w="2226733">
                  <a:extLst>
                    <a:ext uri="{9D8B030D-6E8A-4147-A177-3AD203B41FA5}">
                      <a16:colId xmlns:a16="http://schemas.microsoft.com/office/drawing/2014/main" val="762055447"/>
                    </a:ext>
                  </a:extLst>
                </a:gridCol>
              </a:tblGrid>
              <a:tr h="254669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79810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Maximum Velocity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78 m/s _ 70 m/s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34 m/s _ 30 m/s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13466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Flow rate and </a:t>
                      </a:r>
                      <a:r>
                        <a:rPr lang="fr-FR" sz="1400" dirty="0" err="1"/>
                        <a:t>chamber</a:t>
                      </a:r>
                      <a:r>
                        <a:rPr lang="fr-FR" sz="1400" dirty="0"/>
                        <a:t> influence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/>
                        <a:t>Decrease</a:t>
                      </a:r>
                      <a:r>
                        <a:rPr lang="fr-FR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 influence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876688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Jet duration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130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170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94022"/>
                  </a:ext>
                </a:extLst>
              </a:tr>
              <a:tr h="25466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Stages duration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Shorter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Longer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4538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4D93447-A77E-7E71-2F99-7B7228EA9868}"/>
              </a:ext>
            </a:extLst>
          </p:cNvPr>
          <p:cNvSpPr txBox="1"/>
          <p:nvPr/>
        </p:nvSpPr>
        <p:spPr>
          <a:xfrm>
            <a:off x="11770468" y="6371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61FE40-B5CB-E523-A9CD-493C9D8D10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100" b="4121"/>
          <a:stretch>
            <a:fillRect/>
          </a:stretch>
        </p:blipFill>
        <p:spPr>
          <a:xfrm>
            <a:off x="366330" y="786391"/>
            <a:ext cx="3038352" cy="50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1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C20D1CD-5B48-FAD6-EEC5-5B3C22E2A513}"/>
              </a:ext>
            </a:extLst>
          </p:cNvPr>
          <p:cNvSpPr txBox="1"/>
          <p:nvPr/>
        </p:nvSpPr>
        <p:spPr>
          <a:xfrm>
            <a:off x="2586216" y="2856836"/>
            <a:ext cx="6548056" cy="67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600" b="1" kern="100" dirty="0">
                <a:latin typeface="Arial" panose="020B0604020202020204" pitchFamily="34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Thank you for your attention </a:t>
            </a:r>
            <a:endParaRPr lang="en-US" sz="3600" kern="100" dirty="0">
              <a:latin typeface="Arial" panose="020B0604020202020204" pitchFamily="34" charset="0"/>
              <a:ea typeface="Century Schoolbook" panose="020406040505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61575"/>
      </p:ext>
    </p:extLst>
  </p:cSld>
  <p:clrMapOvr>
    <a:masterClrMapping/>
  </p:clrMapOvr>
</p:sld>
</file>

<file path=ppt/theme/theme1.xml><?xml version="1.0" encoding="utf-8"?>
<a:theme xmlns:a="http://schemas.openxmlformats.org/drawingml/2006/main" name="U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 OptimHal" id="{5D48201D-7D28-49A9-BF61-D7A545571199}" vid="{9CFDCB58-D45E-486B-BA53-0030032AF6B6}"/>
    </a:ext>
  </a:extLst>
</a:theme>
</file>

<file path=ppt/theme/theme2.xml><?xml version="1.0" encoding="utf-8"?>
<a:theme xmlns:a="http://schemas.openxmlformats.org/drawingml/2006/main" name="Modele diap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 OptimHal" id="{5D48201D-7D28-49A9-BF61-D7A545571199}" vid="{B788C011-75B3-4192-A175-4C11074B5DA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ModèlePowerPoint</Template>
  <TotalTime>2062</TotalTime>
  <Words>845</Words>
  <Application>Microsoft Office PowerPoint</Application>
  <PresentationFormat>Widescreen</PresentationFormat>
  <Paragraphs>159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Comfortaa</vt:lpstr>
      <vt:lpstr>Une</vt:lpstr>
      <vt:lpstr>Modele diapos</vt:lpstr>
      <vt:lpstr>Effect of valve holding chamber on the dynamics of aerosol: Time resolved velocimetry study.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Brenda HERVIEU</dc:creator>
  <cp:lastModifiedBy>Tarlochan Purewal</cp:lastModifiedBy>
  <cp:revision>44</cp:revision>
  <dcterms:created xsi:type="dcterms:W3CDTF">2025-08-06T12:13:11Z</dcterms:created>
  <dcterms:modified xsi:type="dcterms:W3CDTF">2025-08-29T09:43:56Z</dcterms:modified>
</cp:coreProperties>
</file>